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317" r:id="rId3"/>
    <p:sldId id="307" r:id="rId4"/>
    <p:sldId id="314" r:id="rId5"/>
    <p:sldId id="316" r:id="rId6"/>
    <p:sldId id="319" r:id="rId7"/>
    <p:sldId id="318" r:id="rId8"/>
    <p:sldId id="320" r:id="rId9"/>
    <p:sldId id="257" r:id="rId10"/>
    <p:sldId id="259" r:id="rId11"/>
    <p:sldId id="261" r:id="rId12"/>
    <p:sldId id="309" r:id="rId13"/>
    <p:sldId id="263" r:id="rId14"/>
    <p:sldId id="321" r:id="rId15"/>
    <p:sldId id="265" r:id="rId16"/>
    <p:sldId id="310" r:id="rId17"/>
    <p:sldId id="323" r:id="rId18"/>
    <p:sldId id="312" r:id="rId19"/>
    <p:sldId id="267" r:id="rId20"/>
    <p:sldId id="298" r:id="rId21"/>
    <p:sldId id="269" r:id="rId22"/>
    <p:sldId id="322" r:id="rId23"/>
    <p:sldId id="311" r:id="rId24"/>
    <p:sldId id="288" r:id="rId25"/>
    <p:sldId id="274" r:id="rId26"/>
    <p:sldId id="276" r:id="rId27"/>
    <p:sldId id="324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D01123-EFC5-4357-BBC8-D8460993BF74}">
          <p14:sldIdLst>
            <p14:sldId id="256"/>
            <p14:sldId id="317"/>
            <p14:sldId id="307"/>
            <p14:sldId id="314"/>
            <p14:sldId id="316"/>
            <p14:sldId id="319"/>
            <p14:sldId id="318"/>
            <p14:sldId id="320"/>
            <p14:sldId id="257"/>
            <p14:sldId id="259"/>
            <p14:sldId id="261"/>
            <p14:sldId id="309"/>
            <p14:sldId id="263"/>
            <p14:sldId id="321"/>
            <p14:sldId id="265"/>
            <p14:sldId id="310"/>
            <p14:sldId id="323"/>
            <p14:sldId id="312"/>
            <p14:sldId id="267"/>
            <p14:sldId id="298"/>
            <p14:sldId id="269"/>
            <p14:sldId id="322"/>
            <p14:sldId id="311"/>
            <p14:sldId id="288"/>
            <p14:sldId id="274"/>
            <p14:sldId id="276"/>
            <p14:sldId id="324"/>
          </p14:sldIdLst>
        </p14:section>
        <p14:section name="Untitled Section" id="{E549119F-7D03-4CBF-AAC7-1979B53F670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129" autoAdjust="0"/>
  </p:normalViewPr>
  <p:slideViewPr>
    <p:cSldViewPr snapToGrid="0" snapToObjects="1">
      <p:cViewPr varScale="1">
        <p:scale>
          <a:sx n="73" d="100"/>
          <a:sy n="73" d="100"/>
        </p:scale>
        <p:origin x="14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0F32D-80CF-0F47-AE22-ED265B77F01E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1AAE07-DA72-B64B-BD99-B5CE528AAC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1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Begin the session with</a:t>
            </a:r>
            <a:r>
              <a:rPr lang="en-US" baseline="0" dirty="0" smtClean="0"/>
              <a:t> </a:t>
            </a:r>
            <a:r>
              <a:rPr lang="en-US" dirty="0" smtClean="0"/>
              <a:t>a brief review of how to interpret</a:t>
            </a:r>
            <a:r>
              <a:rPr lang="en-US" baseline="0" dirty="0" smtClean="0"/>
              <a:t> phylogenetic trees/cladograms. The short free response questions will help students brush up on drawing phylogenetic trees/cladograms.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566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162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Ask students to predict what characters are represented by the remaining letters. The next slide has the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45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1968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6251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053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Heart is an example of a homologous</a:t>
            </a:r>
            <a:r>
              <a:rPr lang="en-US" baseline="0" dirty="0" smtClean="0"/>
              <a:t> structure inherited from a common ancestor.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685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Homologous structures are any features shared by two or more species that are inherited from a common ancestor. </a:t>
            </a:r>
            <a:r>
              <a:rPr lang="en-US" altLang="en-US" b="0" baseline="0" dirty="0" smtClean="0"/>
              <a:t> </a:t>
            </a:r>
            <a:endParaRPr lang="en-US" altLang="en-US" b="0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48155A84-7457-4267-B002-E0B12902FB93}" type="slidenum">
              <a:rPr lang="en-US" altLang="en-US"/>
              <a:pPr eaLnBrk="1" hangingPunct="1"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4538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r>
              <a:rPr lang="en-US" altLang="en-US" sz="1200" b="0" dirty="0" smtClean="0"/>
              <a:t>Vestigial structures are homologous structures that lost their original function.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886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0" dirty="0" smtClean="0"/>
              <a:t>Molecular biology shows that closely related organisms have similar DNA sequences and similar amino acid sequences.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AAF30C55-5D19-4293-9DF8-4D059066FE1E}" type="slidenum">
              <a:rPr lang="en-US" altLang="en-US"/>
              <a:pPr eaLnBrk="1" hangingPunct="1"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08723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Remind students that + indicates the presence of the character and – indicates the absence of a character.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12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z="1100" dirty="0" smtClean="0"/>
              <a:t>Remind students</a:t>
            </a:r>
            <a:r>
              <a:rPr lang="en-US" altLang="en-US" sz="1100" baseline="0" dirty="0" smtClean="0"/>
              <a:t> that the branching pattern often matches how taxonomists have classified groups of organisms.</a:t>
            </a:r>
            <a:endParaRPr lang="en-US" altLang="en-US" sz="1100" dirty="0" smtClean="0"/>
          </a:p>
          <a:p>
            <a:r>
              <a:rPr lang="en-US" altLang="en-US" sz="1100" b="1" dirty="0" smtClean="0"/>
              <a:t>Emphasize that</a:t>
            </a:r>
            <a:r>
              <a:rPr lang="en-US" altLang="en-US" sz="1100" b="1" baseline="0" dirty="0" smtClean="0"/>
              <a:t> phylogenetic trees are constantly being revised due to new knowledge and better computational tools.</a:t>
            </a:r>
            <a:endParaRPr lang="en-US" altLang="en-US" sz="1100" b="1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C9144C3A-7B67-4B98-8035-783D00C4ED9B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544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9938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6464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ability to glide through the air evolved independently</a:t>
            </a:r>
            <a:r>
              <a:rPr lang="en-US" baseline="0" dirty="0" smtClean="0"/>
              <a:t> in these two distantly related mammals. When species share features due to convergent evolution, these features are analogous and do not reflect common ancestry.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571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Remind students one last time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that only</a:t>
            </a:r>
            <a:r>
              <a:rPr lang="en-US" altLang="en-US" baseline="0" dirty="0" smtClean="0"/>
              <a:t> homologous structures support common ancestry. Analogous structures should not be used in establishing phylogenies.</a:t>
            </a:r>
            <a:endParaRPr lang="en-US" alt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6CBD70F5-D204-41E1-9CCE-025FF26EB41B}" type="slidenum">
              <a:rPr lang="en-US" altLang="en-US"/>
              <a:pPr eaLnBrk="1" hangingPunct="1"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77823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5264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Released</a:t>
            </a:r>
            <a:r>
              <a:rPr lang="en-US" sz="11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1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 Question 2a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Phylogenetic</a:t>
            </a:r>
            <a:r>
              <a:rPr lang="en-US" sz="11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trees and cladograms can represent traits that are either lost or derived due to evolution.</a:t>
            </a:r>
            <a:endParaRPr lang="en-US" sz="11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63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b="0" kern="1200" dirty="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Released 2009 Question 3b</a:t>
            </a:r>
          </a:p>
          <a:p>
            <a:endParaRPr lang="en-US" sz="11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1585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436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4756FDA9-C2B8-4F28-845D-D93B3D7F6FA6}" type="slidenum">
              <a:rPr lang="en-US" altLang="en-US" sz="1200"/>
              <a:pPr eaLnBrk="1" hangingPunct="1"/>
              <a:t>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157830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1100" dirty="0" smtClean="0"/>
              <a:t>Use this tree to review</a:t>
            </a:r>
            <a:r>
              <a:rPr lang="en-US" altLang="en-US" sz="1100" baseline="0" dirty="0" smtClean="0"/>
              <a:t> taxa (tips) and nodes (common ancestors). </a:t>
            </a:r>
            <a:endParaRPr lang="en-US" altLang="en-US" sz="1100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6039122-53E4-4C3F-868D-9DBC9516BA88}" type="slidenum">
              <a:rPr lang="en-US" altLang="en-US" sz="1200">
                <a:latin typeface="Calibri" pitchFamily="34" charset="0"/>
                <a:ea typeface="MS PGothic" pitchFamily="34" charset="-128"/>
              </a:rPr>
              <a:pPr/>
              <a:t>4</a:t>
            </a:fld>
            <a:endParaRPr lang="en-US" altLang="en-US" sz="1200">
              <a:latin typeface="Calibri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93479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dirty="0" smtClean="0"/>
              <a:t>Trees can be drawn in any orientation without changing their meaning with regard to shared ancestry.</a:t>
            </a: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BB655C3-379A-4732-919A-945B31B27ABF}" type="slidenum">
              <a:rPr lang="en-US" altLang="en-US" sz="1200">
                <a:latin typeface="Calibri" pitchFamily="34" charset="0"/>
                <a:ea typeface="MS PGothic" pitchFamily="34" charset="-128"/>
              </a:rPr>
              <a:pPr/>
              <a:t>5</a:t>
            </a:fld>
            <a:endParaRPr lang="en-US" altLang="en-US" sz="1200">
              <a:latin typeface="Calibri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8100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The common ancestor remains the same.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A6CC2531-83F2-4959-8495-67DC363DADD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564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en-US" b="0" dirty="0" err="1" smtClean="0">
                <a:latin typeface="+mn-lt"/>
              </a:rPr>
              <a:t>Polytomy</a:t>
            </a:r>
            <a:r>
              <a:rPr lang="en-US" altLang="en-US" b="0" dirty="0" smtClean="0">
                <a:latin typeface="+mn-lt"/>
              </a:rPr>
              <a:t> signifies</a:t>
            </a:r>
            <a:r>
              <a:rPr lang="en-US" altLang="en-US" b="0" baseline="0" dirty="0" smtClean="0">
                <a:latin typeface="+mn-lt"/>
              </a:rPr>
              <a:t> that evolutionary relationships among the taxa are not yet clear.</a:t>
            </a:r>
            <a:endParaRPr lang="en-US" altLang="en-US" b="0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7DB82FAD-4416-4C08-9BB5-63FFAFD094B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251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9691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 good slide to review ancestral and derived traits.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original shared trait is termed the ancestral trait and the trait found in the newly evolved organism is called the derived trait.</a:t>
            </a:r>
            <a:endParaRPr lang="en-US" b="0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1AAE07-DA72-B64B-BD99-B5CE528AAC0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96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628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76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09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684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59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37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465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09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478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16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02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E71E4-076A-7740-A495-E04A5FDDFADB}" type="datetimeFigureOut">
              <a:rPr lang="en-US" smtClean="0"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43D04-4778-B346-8EA3-920F67898E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43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376997"/>
            <a:ext cx="7772400" cy="1470025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Welcome to AP Biology</a:t>
            </a:r>
            <a:br>
              <a:rPr lang="en-US" sz="3600" b="1" dirty="0" smtClean="0"/>
            </a:br>
            <a:r>
              <a:rPr lang="en-US" sz="3600" b="1" dirty="0" smtClean="0"/>
              <a:t>Saturday Study Session 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40430"/>
            <a:ext cx="6400800" cy="17526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C00000"/>
                </a:solidFill>
              </a:rPr>
              <a:t>Cladistics</a:t>
            </a:r>
            <a:endParaRPr lang="en-US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91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2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c</a:t>
            </a:r>
            <a:endParaRPr lang="en-US" sz="40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</a:rPr>
              <a:t>Clues:</a:t>
            </a:r>
            <a:endParaRPr lang="en-US" sz="96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943" y="3979572"/>
            <a:ext cx="6890194" cy="321971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-1378039" y="3979571"/>
            <a:ext cx="4179193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4608491" y="3535251"/>
            <a:ext cx="633210" cy="160341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4250027" y="3535250"/>
            <a:ext cx="965916" cy="2054179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918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3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a</a:t>
            </a:r>
            <a:endParaRPr lang="en-US" sz="40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Clue: fish have gills</a:t>
            </a:r>
            <a:endParaRPr lang="en-US" sz="9600" b="1" dirty="0">
              <a:solidFill>
                <a:srgbClr val="002060"/>
              </a:solidFill>
            </a:endParaRPr>
          </a:p>
        </p:txBody>
      </p:sp>
      <p:pic>
        <p:nvPicPr>
          <p:cNvPr id="5" name="Picture 4" descr="http://www.nestest.com/config/images/profile/311_0011_q1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171" y="3990707"/>
            <a:ext cx="4070328" cy="24938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11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ttp://www.emc.maricopa.edu/faculty/farabee/biobk/cladogram_1.gif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5" y="1120463"/>
            <a:ext cx="7328079" cy="506621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188250" y="4374644"/>
            <a:ext cx="425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A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291" y="3956153"/>
            <a:ext cx="425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64060" y="3479763"/>
            <a:ext cx="425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74029" y="3279895"/>
            <a:ext cx="425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73216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4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b</a:t>
            </a:r>
            <a:endParaRPr lang="en-US" sz="40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002060"/>
                </a:solidFill>
              </a:rPr>
              <a:t>Clue: find the most recent common ancestor</a:t>
            </a:r>
            <a:endParaRPr lang="en-US" sz="9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08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www.antibodyreview.com/article_images/18682726/PLoS%20ONE/3-8/pe2857-2478706/pone.0002857.g00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100" y="107213"/>
            <a:ext cx="5666705" cy="63966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620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5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d</a:t>
            </a:r>
            <a:endParaRPr lang="en-US" sz="40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rgbClr val="002060"/>
                </a:solidFill>
              </a:rPr>
              <a:t>Clue</a:t>
            </a:r>
            <a:r>
              <a:rPr lang="en-US" sz="3600" b="1" dirty="0" smtClean="0">
                <a:solidFill>
                  <a:srgbClr val="002060"/>
                </a:solidFill>
              </a:rPr>
              <a:t>: independently from other mammals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57200"/>
            <a:ext cx="8558213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Homologous structures </a:t>
            </a:r>
            <a:br>
              <a:rPr lang="en-US" sz="2800" b="1" dirty="0" smtClean="0"/>
            </a:br>
            <a:r>
              <a:rPr lang="en-US" sz="2800" b="1" dirty="0" smtClean="0"/>
              <a:t>indicate common ancestry</a:t>
            </a:r>
          </a:p>
        </p:txBody>
      </p:sp>
      <p:pic>
        <p:nvPicPr>
          <p:cNvPr id="8195" name="Content Placeholder 3" descr="22-14-HomologousStruct-L.gi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6038" y="1600200"/>
            <a:ext cx="6511925" cy="4525963"/>
          </a:xfrm>
        </p:spPr>
      </p:pic>
    </p:spTree>
    <p:extLst>
      <p:ext uri="{BB962C8B-B14F-4D97-AF65-F5344CB8AC3E}">
        <p14:creationId xmlns:p14="http://schemas.microsoft.com/office/powerpoint/2010/main" val="339326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4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en-US" altLang="en-US" sz="2800" b="1" dirty="0" smtClean="0"/>
              <a:t>Vestigial structures are</a:t>
            </a:r>
            <a:r>
              <a:rPr lang="en-US" altLang="en-US" sz="2800" b="1" dirty="0"/>
              <a:t> </a:t>
            </a:r>
            <a:r>
              <a:rPr lang="en-US" altLang="en-US" sz="2800" b="1" dirty="0" smtClean="0"/>
              <a:t>special types of </a:t>
            </a:r>
          </a:p>
          <a:p>
            <a:pPr algn="ctr">
              <a:buFont typeface="Arial" pitchFamily="34" charset="0"/>
              <a:buNone/>
            </a:pPr>
            <a:r>
              <a:rPr lang="en-US" altLang="en-US" sz="2800" b="1" dirty="0" smtClean="0"/>
              <a:t>homologous structures</a:t>
            </a:r>
          </a:p>
          <a:p>
            <a:pPr>
              <a:buFont typeface="Arial" pitchFamily="34" charset="0"/>
              <a:buNone/>
            </a:pPr>
            <a:endParaRPr lang="en-US" altLang="en-US" b="1" dirty="0" smtClean="0"/>
          </a:p>
        </p:txBody>
      </p:sp>
      <p:pic>
        <p:nvPicPr>
          <p:cNvPr id="3379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600200"/>
            <a:ext cx="5360988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77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7" y="11747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  <a:cs typeface="+mj-cs"/>
              </a:rPr>
              <a:t/>
            </a:r>
            <a:br>
              <a:rPr lang="en-US" dirty="0" smtClean="0">
                <a:ea typeface="+mj-ea"/>
                <a:cs typeface="+mj-cs"/>
              </a:rPr>
            </a:br>
            <a:r>
              <a:rPr lang="en-US" sz="3100" b="1" dirty="0" smtClean="0">
                <a:ea typeface="+mj-ea"/>
                <a:cs typeface="+mj-cs"/>
              </a:rPr>
              <a:t>Molecular homologies indicate </a:t>
            </a:r>
            <a:br>
              <a:rPr lang="en-US" sz="3100" b="1" dirty="0" smtClean="0">
                <a:ea typeface="+mj-ea"/>
                <a:cs typeface="+mj-cs"/>
              </a:rPr>
            </a:br>
            <a:r>
              <a:rPr lang="en-US" sz="3100" b="1" dirty="0" smtClean="0">
                <a:ea typeface="+mj-ea"/>
                <a:cs typeface="+mj-cs"/>
              </a:rPr>
              <a:t>common ancestry</a:t>
            </a:r>
          </a:p>
        </p:txBody>
      </p:sp>
      <p:pic>
        <p:nvPicPr>
          <p:cNvPr id="5" name="Picture 5" descr="molmatrix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1710532"/>
            <a:ext cx="6651563" cy="4721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03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6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b</a:t>
            </a:r>
            <a:endParaRPr lang="en-US" sz="96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</a:rPr>
              <a:t>Clue: +/</a:t>
            </a:r>
            <a:r>
              <a:rPr lang="en-US" sz="3600" dirty="0">
                <a:solidFill>
                  <a:srgbClr val="002060"/>
                </a:solidFill>
              </a:rPr>
              <a:t>–</a:t>
            </a:r>
            <a:endParaRPr lang="en-US" sz="3600" dirty="0">
              <a:solidFill>
                <a:srgbClr val="002060"/>
              </a:solidFill>
              <a:latin typeface="Cambria"/>
              <a:ea typeface="MS Mincho"/>
              <a:cs typeface="Times New Roman"/>
            </a:endParaRPr>
          </a:p>
          <a:p>
            <a:pPr marL="0" indent="0" algn="ctr">
              <a:buNone/>
            </a:pPr>
            <a:endParaRPr lang="en-US" sz="36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72959"/>
              </p:ext>
            </p:extLst>
          </p:nvPr>
        </p:nvGraphicFramePr>
        <p:xfrm>
          <a:off x="457200" y="4157661"/>
          <a:ext cx="8415338" cy="24907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00260"/>
                <a:gridCol w="1144185"/>
                <a:gridCol w="1284690"/>
                <a:gridCol w="1157290"/>
                <a:gridCol w="1271588"/>
                <a:gridCol w="1457325"/>
              </a:tblGrid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</a:rPr>
                        <a:t>CHARACTER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A - Turtle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B - Horse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 - Wolf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D - Cat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E - Leopard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Hair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Carnivorous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Retractable Claws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Mammary glands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Ability to purr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–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5582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Backbone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</a:rPr>
                        <a:t>+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40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552" y="1505411"/>
            <a:ext cx="5094980" cy="5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8552" y="346994"/>
            <a:ext cx="84549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Phylogenetic trees/cladograms illustrate speciation and relatedness of any two groups (taxa)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06128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ttp://apps.cmsfq.edu.ec/biologyexploringlife/text/chapter15/15images/15-30.gif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436" y="708697"/>
            <a:ext cx="7926947" cy="561624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33341" y="818309"/>
            <a:ext cx="425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A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2976" y="814760"/>
            <a:ext cx="425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75409" y="928425"/>
            <a:ext cx="425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C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33089" y="1019994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E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450624" y="1160674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D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53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7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c</a:t>
            </a:r>
            <a:endParaRPr lang="en-US" sz="96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</a:rPr>
              <a:t>Clue: similar environments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6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Convergent Evolution </a:t>
            </a:r>
            <a:endParaRPr lang="en-US" sz="2800" b="1" dirty="0"/>
          </a:p>
        </p:txBody>
      </p:sp>
      <p:pic>
        <p:nvPicPr>
          <p:cNvPr id="1026" name="Picture 2" descr="C:\Users\Daniel\Pictures\ap-chapter-22-mechanisms-of-evolution-42-7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144" y="1301728"/>
            <a:ext cx="6794470" cy="509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4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ttp://www.citruscollege.edu/lc/archive/biology/PublishingImages/0345l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307" y="928688"/>
            <a:ext cx="7128456" cy="5065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919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114936"/>
            <a:ext cx="528066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Math Grid In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154" y="1257936"/>
            <a:ext cx="7931615" cy="496062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b="1" dirty="0" smtClean="0"/>
              <a:t>The correct answer: </a:t>
            </a:r>
            <a:r>
              <a:rPr lang="en-US" b="1" dirty="0" smtClean="0">
                <a:solidFill>
                  <a:srgbClr val="C00000"/>
                </a:solidFill>
              </a:rPr>
              <a:t>266 million years ago</a:t>
            </a:r>
            <a:endParaRPr lang="en-US" sz="2800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2800" b="1" dirty="0" smtClean="0"/>
          </a:p>
          <a:p>
            <a:pPr marL="0" indent="0">
              <a:buNone/>
            </a:pPr>
            <a:r>
              <a:rPr lang="en-US" sz="2800" b="1" dirty="0" smtClean="0"/>
              <a:t>Solution:	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rgbClr val="002060"/>
                </a:solidFill>
              </a:rPr>
              <a:t>17.7 x 15 = 265.5</a:t>
            </a:r>
          </a:p>
          <a:p>
            <a:pPr marL="0" indent="0">
              <a:buNone/>
            </a:pPr>
            <a:r>
              <a:rPr lang="en-US" sz="2800" dirty="0" smtClean="0"/>
              <a:t>The nearest whole number is 266.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27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9937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Short Free Response 1</a:t>
            </a:r>
            <a:br>
              <a:rPr lang="en-US" sz="3600" b="1" dirty="0" smtClean="0"/>
            </a:br>
            <a:r>
              <a:rPr lang="en-US" sz="2800" b="1" dirty="0">
                <a:solidFill>
                  <a:srgbClr val="002060"/>
                </a:solidFill>
              </a:rPr>
              <a:t>3</a:t>
            </a:r>
            <a:r>
              <a:rPr lang="en-US" sz="2800" b="1" dirty="0" smtClean="0">
                <a:solidFill>
                  <a:srgbClr val="002060"/>
                </a:solidFill>
              </a:rPr>
              <a:t> points possible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6" name="Content Placeholder 5" descr="C:\Users\Daniel\Documents\img008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1282937"/>
            <a:ext cx="7637171" cy="5074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590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Short Free Response 2</a:t>
            </a:r>
            <a:br>
              <a:rPr lang="en-US" sz="3600" b="1" dirty="0" smtClean="0"/>
            </a:br>
            <a:r>
              <a:rPr lang="en-US" sz="2800" b="1" dirty="0">
                <a:solidFill>
                  <a:srgbClr val="002060"/>
                </a:solidFill>
              </a:rPr>
              <a:t>4</a:t>
            </a:r>
            <a:r>
              <a:rPr lang="en-US" sz="2800" b="1" dirty="0" smtClean="0">
                <a:solidFill>
                  <a:srgbClr val="002060"/>
                </a:solidFill>
              </a:rPr>
              <a:t> points possible</a:t>
            </a:r>
            <a:endParaRPr lang="en-US" sz="2800" b="1" dirty="0">
              <a:solidFill>
                <a:srgbClr val="002060"/>
              </a:solidFill>
            </a:endParaRPr>
          </a:p>
        </p:txBody>
      </p:sp>
      <p:pic>
        <p:nvPicPr>
          <p:cNvPr id="4" name="Content Placeholder 3" descr="C:\Users\Daniel\Documents\img017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885" y="1417637"/>
            <a:ext cx="7147774" cy="4970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408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Long Free Response </a:t>
            </a:r>
            <a:br>
              <a:rPr lang="en-US" sz="3600" b="1" dirty="0" smtClean="0"/>
            </a:b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800" dirty="0" smtClean="0"/>
              <a:t>Please see the rubric in the separate folder.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3466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989145"/>
            <a:ext cx="6443663" cy="586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8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354013"/>
            <a:ext cx="8592346" cy="8588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/>
              <a:t>A clade includes a common ancestor </a:t>
            </a:r>
            <a:br>
              <a:rPr lang="en-US" sz="2800" b="1" dirty="0" smtClean="0"/>
            </a:br>
            <a:r>
              <a:rPr lang="en-US" sz="2800" b="1" dirty="0" smtClean="0"/>
              <a:t>and all of its descendants </a:t>
            </a: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1881188" y="5907088"/>
            <a:ext cx="3094037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3400" b="1"/>
              <a:t>Monophyletic</a:t>
            </a:r>
          </a:p>
        </p:txBody>
      </p:sp>
    </p:spTree>
    <p:extLst>
      <p:ext uri="{BB962C8B-B14F-4D97-AF65-F5344CB8AC3E}">
        <p14:creationId xmlns:p14="http://schemas.microsoft.com/office/powerpoint/2010/main" val="368009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Group 63"/>
          <p:cNvGrpSpPr>
            <a:grpSpLocks/>
          </p:cNvGrpSpPr>
          <p:nvPr/>
        </p:nvGrpSpPr>
        <p:grpSpPr bwMode="auto">
          <a:xfrm>
            <a:off x="1010951" y="2238484"/>
            <a:ext cx="6472238" cy="3876196"/>
            <a:chOff x="152400" y="1336366"/>
            <a:chExt cx="7589765" cy="4377815"/>
          </a:xfrm>
        </p:grpSpPr>
        <p:grpSp>
          <p:nvGrpSpPr>
            <p:cNvPr id="39956" name="Group 31"/>
            <p:cNvGrpSpPr>
              <a:grpSpLocks/>
            </p:cNvGrpSpPr>
            <p:nvPr/>
          </p:nvGrpSpPr>
          <p:grpSpPr bwMode="auto">
            <a:xfrm>
              <a:off x="761184" y="2057400"/>
              <a:ext cx="6706416" cy="3656781"/>
              <a:chOff x="152398" y="1981198"/>
              <a:chExt cx="7086602" cy="3962402"/>
            </a:xfrm>
          </p:grpSpPr>
          <p:cxnSp>
            <p:nvCxnSpPr>
              <p:cNvPr id="8" name="Straight Connector 7"/>
              <p:cNvCxnSpPr>
                <a:cxnSpLocks noChangeShapeType="1"/>
              </p:cNvCxnSpPr>
              <p:nvPr/>
            </p:nvCxnSpPr>
            <p:spPr bwMode="auto">
              <a:xfrm rot="10800000" flipV="1">
                <a:off x="2513514" y="1980534"/>
                <a:ext cx="4725267" cy="3963066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Straight Connector 9"/>
              <p:cNvCxnSpPr>
                <a:cxnSpLocks noChangeShapeType="1"/>
              </p:cNvCxnSpPr>
              <p:nvPr/>
            </p:nvCxnSpPr>
            <p:spPr bwMode="auto">
              <a:xfrm rot="16200000" flipH="1">
                <a:off x="5561590" y="1981130"/>
                <a:ext cx="762477" cy="761283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Straight Connector 11"/>
              <p:cNvCxnSpPr>
                <a:cxnSpLocks noChangeShapeType="1"/>
              </p:cNvCxnSpPr>
              <p:nvPr/>
            </p:nvCxnSpPr>
            <p:spPr bwMode="auto">
              <a:xfrm>
                <a:off x="3122540" y="1980534"/>
                <a:ext cx="1906749" cy="1829946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Straight Connector 13"/>
              <p:cNvCxnSpPr>
                <a:cxnSpLocks noChangeShapeType="1"/>
              </p:cNvCxnSpPr>
              <p:nvPr/>
            </p:nvCxnSpPr>
            <p:spPr bwMode="auto">
              <a:xfrm rot="5400000">
                <a:off x="3885882" y="1980246"/>
                <a:ext cx="762477" cy="763053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Straight Connector 19"/>
              <p:cNvCxnSpPr>
                <a:cxnSpLocks noChangeShapeType="1"/>
              </p:cNvCxnSpPr>
              <p:nvPr/>
            </p:nvCxnSpPr>
            <p:spPr bwMode="auto">
              <a:xfrm>
                <a:off x="989178" y="1980534"/>
                <a:ext cx="2896416" cy="2821166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Straight Connector 23"/>
              <p:cNvCxnSpPr>
                <a:cxnSpLocks noChangeShapeType="1"/>
              </p:cNvCxnSpPr>
              <p:nvPr/>
            </p:nvCxnSpPr>
            <p:spPr bwMode="auto">
              <a:xfrm rot="16200000" flipH="1">
                <a:off x="74862" y="2133685"/>
                <a:ext cx="3276837" cy="3123031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Straight Connector 24"/>
              <p:cNvCxnSpPr>
                <a:cxnSpLocks noChangeShapeType="1"/>
              </p:cNvCxnSpPr>
              <p:nvPr/>
            </p:nvCxnSpPr>
            <p:spPr bwMode="auto">
              <a:xfrm>
                <a:off x="2132873" y="1980534"/>
                <a:ext cx="2361748" cy="2287432"/>
              </a:xfrm>
              <a:prstGeom prst="line">
                <a:avLst/>
              </a:prstGeom>
              <a:noFill/>
              <a:ln w="38100">
                <a:solidFill>
                  <a:srgbClr val="BFBFBF"/>
                </a:solidFill>
                <a:round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pic>
          <p:nvPicPr>
            <p:cNvPr id="39957" name="Picture 34" descr="shk23a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1679266"/>
              <a:ext cx="927108" cy="299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8" name="Picture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647" y="1374466"/>
              <a:ext cx="451842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9" name="Picture 53" descr="penguin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1215" y="1364645"/>
              <a:ext cx="490950" cy="61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0" name="Picture 55" descr="bannerfish_1a.gif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9417" y="1526868"/>
              <a:ext cx="419383" cy="454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1" name="Picture 56" descr="gorilla_lowland3_1b.gif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6861" y="1374466"/>
              <a:ext cx="481839" cy="6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2" name="Picture 57" descr="toad_spadefoot_couchs1_1b.gif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4840" y="1526868"/>
              <a:ext cx="510361" cy="457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3" name="Picture 62" descr="gator.gif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1200" y="1336366"/>
              <a:ext cx="538981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3852734" y="3296296"/>
            <a:ext cx="4045992" cy="2974083"/>
            <a:chOff x="4238433" y="3178705"/>
            <a:chExt cx="4276471" cy="3005511"/>
          </a:xfrm>
        </p:grpSpPr>
        <p:sp>
          <p:nvSpPr>
            <p:cNvPr id="39949" name="TextBox 18"/>
            <p:cNvSpPr txBox="1">
              <a:spLocks noChangeArrowheads="1"/>
            </p:cNvSpPr>
            <p:nvPr/>
          </p:nvSpPr>
          <p:spPr bwMode="auto">
            <a:xfrm>
              <a:off x="4905016" y="5722752"/>
              <a:ext cx="3609888" cy="461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 dirty="0" smtClean="0">
                  <a:latin typeface="+mn-lt"/>
                </a:rPr>
                <a:t>Nodes/Common Ancestors</a:t>
              </a:r>
              <a:endParaRPr lang="en-US" altLang="en-US" sz="2400" b="1" dirty="0">
                <a:latin typeface="+mn-lt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4775044" y="4989253"/>
              <a:ext cx="230204" cy="230087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4238433" y="5371673"/>
              <a:ext cx="230204" cy="231674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5357697" y="4511623"/>
              <a:ext cx="231791" cy="230088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4786158" y="3178705"/>
              <a:ext cx="230203" cy="231674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6972293" y="3178705"/>
              <a:ext cx="230204" cy="231674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5810165" y="4111748"/>
              <a:ext cx="231791" cy="230088"/>
            </a:xfrm>
            <a:prstGeom prst="ellipse">
              <a:avLst/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57"/>
          <p:cNvGrpSpPr>
            <a:grpSpLocks/>
          </p:cNvGrpSpPr>
          <p:nvPr/>
        </p:nvGrpSpPr>
        <p:grpSpPr bwMode="auto">
          <a:xfrm>
            <a:off x="7483189" y="1776819"/>
            <a:ext cx="1487972" cy="461665"/>
            <a:chOff x="5837146" y="4360617"/>
            <a:chExt cx="1487814" cy="461145"/>
          </a:xfrm>
        </p:grpSpPr>
        <p:sp>
          <p:nvSpPr>
            <p:cNvPr id="39947" name="TextBox 25"/>
            <p:cNvSpPr txBox="1">
              <a:spLocks noChangeArrowheads="1"/>
            </p:cNvSpPr>
            <p:nvPr/>
          </p:nvSpPr>
          <p:spPr bwMode="auto">
            <a:xfrm>
              <a:off x="6573424" y="4360617"/>
              <a:ext cx="751536" cy="461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 dirty="0" smtClean="0">
                  <a:latin typeface="+mn-lt"/>
                </a:rPr>
                <a:t>Taxa</a:t>
              </a:r>
              <a:endParaRPr lang="en-US" altLang="en-US" sz="2400" b="1" dirty="0">
                <a:latin typeface="+mn-lt"/>
              </a:endParaRPr>
            </a:p>
          </p:txBody>
        </p:sp>
        <p:cxnSp>
          <p:nvCxnSpPr>
            <p:cNvPr id="40" name="Straight Arrow Connector 39"/>
            <p:cNvCxnSpPr>
              <a:cxnSpLocks noChangeShapeType="1"/>
            </p:cNvCxnSpPr>
            <p:nvPr/>
          </p:nvCxnSpPr>
          <p:spPr bwMode="auto">
            <a:xfrm flipH="1">
              <a:off x="5837146" y="4660822"/>
              <a:ext cx="522241" cy="16094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176213" y="2254250"/>
            <a:ext cx="742950" cy="3822700"/>
            <a:chOff x="176973" y="2254685"/>
            <a:chExt cx="742796" cy="3822598"/>
          </a:xfrm>
        </p:grpSpPr>
        <p:sp>
          <p:nvSpPr>
            <p:cNvPr id="41" name="Up Arrow 40"/>
            <p:cNvSpPr>
              <a:spLocks noChangeArrowheads="1"/>
            </p:cNvSpPr>
            <p:nvPr/>
          </p:nvSpPr>
          <p:spPr bwMode="auto">
            <a:xfrm>
              <a:off x="402351" y="2254685"/>
              <a:ext cx="517418" cy="3822598"/>
            </a:xfrm>
            <a:prstGeom prst="upArrow">
              <a:avLst>
                <a:gd name="adj1" fmla="val 50000"/>
                <a:gd name="adj2" fmla="val 49983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9946" name="TextBox 41"/>
            <p:cNvSpPr txBox="1">
              <a:spLocks noChangeArrowheads="1"/>
            </p:cNvSpPr>
            <p:nvPr/>
          </p:nvSpPr>
          <p:spPr bwMode="auto">
            <a:xfrm rot="-5400000">
              <a:off x="1" y="3965136"/>
              <a:ext cx="7232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latin typeface="Times New Roman" pitchFamily="18" charset="0"/>
                </a:rPr>
                <a:t>Time</a:t>
              </a:r>
            </a:p>
          </p:txBody>
        </p:sp>
      </p:grpSp>
      <p:cxnSp>
        <p:nvCxnSpPr>
          <p:cNvPr id="3" name="Straight Arrow Connector 2"/>
          <p:cNvCxnSpPr/>
          <p:nvPr/>
        </p:nvCxnSpPr>
        <p:spPr>
          <a:xfrm flipH="1" flipV="1">
            <a:off x="5179813" y="5087911"/>
            <a:ext cx="55562" cy="7334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96031" y="567522"/>
            <a:ext cx="80258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Organisms which share a more recent common ancestor are more closely related</a:t>
            </a:r>
          </a:p>
        </p:txBody>
      </p:sp>
    </p:spTree>
    <p:extLst>
      <p:ext uri="{BB962C8B-B14F-4D97-AF65-F5344CB8AC3E}">
        <p14:creationId xmlns:p14="http://schemas.microsoft.com/office/powerpoint/2010/main" val="42702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52"/>
          <p:cNvGrpSpPr>
            <a:grpSpLocks/>
          </p:cNvGrpSpPr>
          <p:nvPr/>
        </p:nvGrpSpPr>
        <p:grpSpPr bwMode="auto">
          <a:xfrm>
            <a:off x="6157913" y="2801937"/>
            <a:ext cx="2781301" cy="2841625"/>
            <a:chOff x="5391150" y="2327273"/>
            <a:chExt cx="3221505" cy="2684465"/>
          </a:xfrm>
        </p:grpSpPr>
        <p:pic>
          <p:nvPicPr>
            <p:cNvPr id="44062" name="Picture 36" descr="shk23a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1150" y="4441855"/>
              <a:ext cx="927212" cy="29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4" name="Straight Connector 23"/>
            <p:cNvCxnSpPr>
              <a:cxnSpLocks noChangeShapeType="1"/>
            </p:cNvCxnSpPr>
            <p:nvPr/>
          </p:nvCxnSpPr>
          <p:spPr bwMode="auto">
            <a:xfrm rot="-5400000">
              <a:off x="7991578" y="3927712"/>
              <a:ext cx="754588" cy="2226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Straight Connector 24"/>
            <p:cNvCxnSpPr>
              <a:cxnSpLocks noChangeShapeType="1"/>
            </p:cNvCxnSpPr>
            <p:nvPr/>
          </p:nvCxnSpPr>
          <p:spPr bwMode="auto">
            <a:xfrm rot="-5400000">
              <a:off x="6632401" y="3924374"/>
              <a:ext cx="754588" cy="0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Straight Connector 25"/>
            <p:cNvCxnSpPr>
              <a:cxnSpLocks noChangeShapeType="1"/>
            </p:cNvCxnSpPr>
            <p:nvPr/>
          </p:nvCxnSpPr>
          <p:spPr bwMode="auto">
            <a:xfrm>
              <a:off x="7009695" y="3547080"/>
              <a:ext cx="1360289" cy="0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Straight Connector 28"/>
            <p:cNvCxnSpPr>
              <a:cxnSpLocks noChangeShapeType="1"/>
            </p:cNvCxnSpPr>
            <p:nvPr/>
          </p:nvCxnSpPr>
          <p:spPr bwMode="auto">
            <a:xfrm rot="-5400000">
              <a:off x="7313659" y="3172011"/>
              <a:ext cx="756814" cy="2226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Straight Connector 29"/>
            <p:cNvCxnSpPr>
              <a:cxnSpLocks noChangeShapeType="1"/>
            </p:cNvCxnSpPr>
            <p:nvPr/>
          </p:nvCxnSpPr>
          <p:spPr bwMode="auto">
            <a:xfrm>
              <a:off x="5854227" y="2790265"/>
              <a:ext cx="1836726" cy="4452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Straight Connector 30"/>
            <p:cNvCxnSpPr>
              <a:cxnSpLocks noChangeShapeType="1"/>
            </p:cNvCxnSpPr>
            <p:nvPr/>
          </p:nvCxnSpPr>
          <p:spPr bwMode="auto">
            <a:xfrm rot="-5400000">
              <a:off x="5094074" y="3552645"/>
              <a:ext cx="1518081" cy="2226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4069" name="Picture 37" descr="penguin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4946" y="4398232"/>
              <a:ext cx="491005" cy="61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70" name="Picture 38" descr="gorilla_lowland3_1b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30762" y="4322011"/>
              <a:ext cx="481893" cy="671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rot="-5400000">
              <a:off x="6603431" y="2557656"/>
              <a:ext cx="462992" cy="2227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035" name="TextBox 45"/>
          <p:cNvSpPr txBox="1">
            <a:spLocks noChangeArrowheads="1"/>
          </p:cNvSpPr>
          <p:nvPr/>
        </p:nvSpPr>
        <p:spPr bwMode="auto">
          <a:xfrm>
            <a:off x="5717382" y="3298825"/>
            <a:ext cx="5889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5400" dirty="0">
                <a:latin typeface="Times New Roman" pitchFamily="18" charset="0"/>
              </a:rPr>
              <a:t>=</a:t>
            </a:r>
          </a:p>
        </p:txBody>
      </p:sp>
      <p:grpSp>
        <p:nvGrpSpPr>
          <p:cNvPr id="44037" name="Group 53"/>
          <p:cNvGrpSpPr>
            <a:grpSpLocks/>
          </p:cNvGrpSpPr>
          <p:nvPr/>
        </p:nvGrpSpPr>
        <p:grpSpPr bwMode="auto">
          <a:xfrm>
            <a:off x="3359601" y="2681288"/>
            <a:ext cx="2454275" cy="2962275"/>
            <a:chOff x="825857" y="1458781"/>
            <a:chExt cx="2924442" cy="3020246"/>
          </a:xfrm>
        </p:grpSpPr>
        <p:pic>
          <p:nvPicPr>
            <p:cNvPr id="44052" name="Picture 36" descr="shk23a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3087" y="4180049"/>
              <a:ext cx="927212" cy="29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2" name="Straight Connector 31"/>
            <p:cNvCxnSpPr>
              <a:cxnSpLocks noChangeShapeType="1"/>
            </p:cNvCxnSpPr>
            <p:nvPr/>
          </p:nvCxnSpPr>
          <p:spPr bwMode="auto">
            <a:xfrm rot="10800000">
              <a:off x="2049939" y="1876900"/>
              <a:ext cx="754479" cy="2223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Straight Connector 32"/>
            <p:cNvCxnSpPr>
              <a:cxnSpLocks noChangeShapeType="1"/>
            </p:cNvCxnSpPr>
            <p:nvPr/>
          </p:nvCxnSpPr>
          <p:spPr bwMode="auto">
            <a:xfrm rot="10800000">
              <a:off x="2045487" y="3235788"/>
              <a:ext cx="754479" cy="2225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Straight Connector 33"/>
            <p:cNvCxnSpPr>
              <a:cxnSpLocks noChangeShapeType="1"/>
            </p:cNvCxnSpPr>
            <p:nvPr/>
          </p:nvCxnSpPr>
          <p:spPr bwMode="auto">
            <a:xfrm rot="-5400000">
              <a:off x="1366044" y="2556343"/>
              <a:ext cx="1361112" cy="2225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rot="10800000">
              <a:off x="1293234" y="2553009"/>
              <a:ext cx="756705" cy="2223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/>
            <p:cNvCxnSpPr>
              <a:cxnSpLocks noChangeShapeType="1"/>
            </p:cNvCxnSpPr>
            <p:nvPr/>
          </p:nvCxnSpPr>
          <p:spPr bwMode="auto">
            <a:xfrm rot="-5400000">
              <a:off x="372480" y="3471535"/>
              <a:ext cx="1837057" cy="4451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1293234" y="4392289"/>
              <a:ext cx="1517861" cy="2225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4059" name="Picture 37" descr="penguin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0737" y="2859702"/>
              <a:ext cx="491005" cy="61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0" name="Picture 38" descr="gorilla_lowland3_1b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127" y="1458781"/>
              <a:ext cx="481893" cy="671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0" name="Straight Connector 39"/>
            <p:cNvCxnSpPr>
              <a:cxnSpLocks noChangeShapeType="1"/>
            </p:cNvCxnSpPr>
            <p:nvPr/>
          </p:nvCxnSpPr>
          <p:spPr bwMode="auto">
            <a:xfrm rot="10800000">
              <a:off x="825857" y="3411488"/>
              <a:ext cx="462925" cy="2223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4038" name="Group 46"/>
          <p:cNvGrpSpPr>
            <a:grpSpLocks/>
          </p:cNvGrpSpPr>
          <p:nvPr/>
        </p:nvGrpSpPr>
        <p:grpSpPr bwMode="auto">
          <a:xfrm>
            <a:off x="204787" y="2801937"/>
            <a:ext cx="2695575" cy="2695007"/>
            <a:chOff x="5390730" y="2505978"/>
            <a:chExt cx="3301628" cy="2685260"/>
          </a:xfrm>
        </p:grpSpPr>
        <p:pic>
          <p:nvPicPr>
            <p:cNvPr id="44042" name="Picture 36" descr="shk23a.gif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5250" y="2776963"/>
              <a:ext cx="927108" cy="299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3" name="Straight Connector 42"/>
            <p:cNvCxnSpPr>
              <a:cxnSpLocks noChangeShapeType="1"/>
            </p:cNvCxnSpPr>
            <p:nvPr/>
          </p:nvCxnSpPr>
          <p:spPr bwMode="auto">
            <a:xfrm rot="5400000">
              <a:off x="5338146" y="3589211"/>
              <a:ext cx="754813" cy="0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" name="Straight Connector 44"/>
            <p:cNvCxnSpPr>
              <a:cxnSpLocks noChangeShapeType="1"/>
            </p:cNvCxnSpPr>
            <p:nvPr/>
          </p:nvCxnSpPr>
          <p:spPr bwMode="auto">
            <a:xfrm rot="5400000">
              <a:off x="6696397" y="3592552"/>
              <a:ext cx="754813" cy="2224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" name="Straight Connector 45"/>
            <p:cNvCxnSpPr>
              <a:cxnSpLocks noChangeShapeType="1"/>
            </p:cNvCxnSpPr>
            <p:nvPr/>
          </p:nvCxnSpPr>
          <p:spPr bwMode="auto">
            <a:xfrm rot="10800000">
              <a:off x="5715553" y="3971070"/>
              <a:ext cx="1359362" cy="0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rot="5400000">
              <a:off x="6012266" y="4344023"/>
              <a:ext cx="757038" cy="2226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8" name="Straight Connector 47"/>
            <p:cNvCxnSpPr>
              <a:cxnSpLocks noChangeShapeType="1"/>
            </p:cNvCxnSpPr>
            <p:nvPr/>
          </p:nvCxnSpPr>
          <p:spPr bwMode="auto">
            <a:xfrm rot="10800000">
              <a:off x="6391898" y="4723655"/>
              <a:ext cx="1837699" cy="4453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" name="Straight Connector 48"/>
            <p:cNvCxnSpPr>
              <a:cxnSpLocks noChangeShapeType="1"/>
            </p:cNvCxnSpPr>
            <p:nvPr/>
          </p:nvCxnSpPr>
          <p:spPr bwMode="auto">
            <a:xfrm rot="5400000">
              <a:off x="7470330" y="3964391"/>
              <a:ext cx="1518530" cy="0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44049" name="Picture 37" descr="penguin.gif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7775" y="2505978"/>
              <a:ext cx="490950" cy="61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0" name="Picture 38" descr="gorilla_lowland3_1b.gif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0730" y="2505978"/>
              <a:ext cx="481839" cy="6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2" name="Straight Connector 51"/>
            <p:cNvCxnSpPr>
              <a:cxnSpLocks noChangeShapeType="1"/>
            </p:cNvCxnSpPr>
            <p:nvPr/>
          </p:nvCxnSpPr>
          <p:spPr bwMode="auto">
            <a:xfrm rot="5400000">
              <a:off x="7016887" y="4959673"/>
              <a:ext cx="463129" cy="0"/>
            </a:xfrm>
            <a:prstGeom prst="line">
              <a:avLst/>
            </a:prstGeom>
            <a:noFill/>
            <a:ln w="25400">
              <a:solidFill>
                <a:srgbClr val="BFBFBF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4039" name="TextBox 45"/>
          <p:cNvSpPr txBox="1">
            <a:spLocks noChangeArrowheads="1"/>
          </p:cNvSpPr>
          <p:nvPr/>
        </p:nvSpPr>
        <p:spPr bwMode="auto">
          <a:xfrm>
            <a:off x="2763838" y="3298825"/>
            <a:ext cx="5889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5400">
                <a:latin typeface="Times New Roman" pitchFamily="18" charset="0"/>
              </a:rPr>
              <a:t>=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49313" y="812800"/>
            <a:ext cx="7665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Cladograms can be drawn in any orientation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0412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9" name="Title 1"/>
          <p:cNvSpPr>
            <a:spLocks noGrp="1"/>
          </p:cNvSpPr>
          <p:nvPr>
            <p:ph type="title"/>
          </p:nvPr>
        </p:nvSpPr>
        <p:spPr>
          <a:xfrm>
            <a:off x="381000" y="469901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en-US" sz="2800" b="1" dirty="0" smtClean="0"/>
              <a:t>Branches can rotate and still represent </a:t>
            </a:r>
            <a:br>
              <a:rPr lang="en-US" altLang="en-US" sz="2800" b="1" dirty="0" smtClean="0"/>
            </a:br>
            <a:r>
              <a:rPr lang="en-US" altLang="en-US" sz="2800" b="1" dirty="0" smtClean="0"/>
              <a:t>the same phylogeny</a:t>
            </a:r>
            <a:endParaRPr lang="en-US" altLang="en-US" sz="2800" b="1" dirty="0" smtClean="0">
              <a:solidFill>
                <a:schemeClr val="bg1"/>
              </a:solidFill>
            </a:endParaRPr>
          </a:p>
        </p:txBody>
      </p:sp>
      <p:pic>
        <p:nvPicPr>
          <p:cNvPr id="5223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06" y="1889551"/>
            <a:ext cx="8934994" cy="290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2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A799D7E-20C3-4CE5-872D-ED44B73D571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pic>
        <p:nvPicPr>
          <p:cNvPr id="501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2374225"/>
            <a:ext cx="7370763" cy="425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40587" y="2079744"/>
            <a:ext cx="15875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+mn-lt"/>
              </a:rPr>
              <a:t>Outgroup</a:t>
            </a:r>
            <a:endParaRPr lang="en-US" sz="2000" b="1" dirty="0">
              <a:solidFill>
                <a:srgbClr val="C00000"/>
              </a:solidFill>
              <a:latin typeface="+mn-lt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6908800" y="2374225"/>
            <a:ext cx="381000" cy="398462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07987" y="448469"/>
            <a:ext cx="8420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800" b="1" dirty="0"/>
              <a:t>Sister taxa </a:t>
            </a:r>
            <a:r>
              <a:rPr lang="en-US" sz="2800" b="1" dirty="0" smtClean="0"/>
              <a:t>share </a:t>
            </a:r>
            <a:r>
              <a:rPr lang="en-US" sz="2800" b="1" dirty="0"/>
              <a:t>an immediate common </a:t>
            </a:r>
            <a:r>
              <a:rPr lang="en-US" sz="2800" b="1" dirty="0" smtClean="0"/>
              <a:t>ancestor  </a:t>
            </a:r>
            <a:endParaRPr lang="en-US" sz="2800" b="1" dirty="0"/>
          </a:p>
          <a:p>
            <a:pPr algn="ctr">
              <a:spcBef>
                <a:spcPct val="50000"/>
              </a:spcBef>
              <a:defRPr/>
            </a:pPr>
            <a:r>
              <a:rPr lang="en-US" sz="2800" b="1" dirty="0"/>
              <a:t>Outgroup </a:t>
            </a:r>
            <a:r>
              <a:rPr lang="en-US" sz="2800" b="1" dirty="0" smtClean="0"/>
              <a:t>is </a:t>
            </a:r>
            <a:r>
              <a:rPr lang="en-US" sz="2800" b="1" dirty="0"/>
              <a:t>less closely related to the other </a:t>
            </a:r>
            <a:r>
              <a:rPr lang="en-US" sz="2800" b="1" dirty="0" smtClean="0"/>
              <a:t>organisms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92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5" descr="Hypothesis requiring six evolutionary chan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2390775"/>
            <a:ext cx="43815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7" descr="Hypothesis requiring seven evolutionary chang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774" y="2390775"/>
            <a:ext cx="4187825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Text Box 9"/>
          <p:cNvSpPr txBox="1">
            <a:spLocks noChangeArrowheads="1"/>
          </p:cNvSpPr>
          <p:nvPr/>
        </p:nvSpPr>
        <p:spPr bwMode="auto">
          <a:xfrm>
            <a:off x="381000" y="6096000"/>
            <a:ext cx="426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61446" name="Text Box 10"/>
          <p:cNvSpPr txBox="1">
            <a:spLocks noChangeArrowheads="1"/>
          </p:cNvSpPr>
          <p:nvPr/>
        </p:nvSpPr>
        <p:spPr bwMode="auto">
          <a:xfrm>
            <a:off x="633413" y="585788"/>
            <a:ext cx="7772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800" b="1" dirty="0" smtClean="0">
                <a:latin typeface="+mn-lt"/>
              </a:rPr>
              <a:t>Parsimony = the simplest explanation with fewer evolutionary events is more likely</a:t>
            </a:r>
          </a:p>
        </p:txBody>
      </p:sp>
    </p:spTree>
    <p:extLst>
      <p:ext uri="{BB962C8B-B14F-4D97-AF65-F5344CB8AC3E}">
        <p14:creationId xmlns:p14="http://schemas.microsoft.com/office/powerpoint/2010/main" val="141069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Question 1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>
                <a:solidFill>
                  <a:srgbClr val="C00000"/>
                </a:solidFill>
              </a:rPr>
              <a:t>a</a:t>
            </a:r>
            <a:endParaRPr lang="en-US" sz="4000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n-US" sz="3600" b="1" dirty="0" smtClean="0">
                <a:solidFill>
                  <a:srgbClr val="002060"/>
                </a:solidFill>
              </a:rPr>
              <a:t>Clue: less closely related to the other organisms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617" y="4584880"/>
            <a:ext cx="6220496" cy="2582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5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615</Words>
  <Application>Microsoft Office PowerPoint</Application>
  <PresentationFormat>On-screen Show (4:3)</PresentationFormat>
  <Paragraphs>161</Paragraphs>
  <Slides>27</Slides>
  <Notes>27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MS Mincho</vt:lpstr>
      <vt:lpstr>MS PGothic</vt:lpstr>
      <vt:lpstr>Arial</vt:lpstr>
      <vt:lpstr>Calibri</vt:lpstr>
      <vt:lpstr>Cambria</vt:lpstr>
      <vt:lpstr>Times New Roman</vt:lpstr>
      <vt:lpstr>Office Theme</vt:lpstr>
      <vt:lpstr>Welcome to AP Biology Saturday Study Session </vt:lpstr>
      <vt:lpstr>PowerPoint Presentation</vt:lpstr>
      <vt:lpstr>A clade includes a common ancestor  and all of its descendants </vt:lpstr>
      <vt:lpstr>PowerPoint Presentation</vt:lpstr>
      <vt:lpstr>PowerPoint Presentation</vt:lpstr>
      <vt:lpstr>Branches can rotate and still represent  the same phylogeny</vt:lpstr>
      <vt:lpstr>PowerPoint Presentation</vt:lpstr>
      <vt:lpstr>PowerPoint Presentation</vt:lpstr>
      <vt:lpstr>Question 1</vt:lpstr>
      <vt:lpstr>Question 2</vt:lpstr>
      <vt:lpstr>Question 3</vt:lpstr>
      <vt:lpstr>PowerPoint Presentation</vt:lpstr>
      <vt:lpstr>Question 4</vt:lpstr>
      <vt:lpstr>PowerPoint Presentation</vt:lpstr>
      <vt:lpstr>Question 5</vt:lpstr>
      <vt:lpstr>Homologous structures  indicate common ancestry</vt:lpstr>
      <vt:lpstr>PowerPoint Presentation</vt:lpstr>
      <vt:lpstr> Molecular homologies indicate  common ancestry</vt:lpstr>
      <vt:lpstr>Question 6</vt:lpstr>
      <vt:lpstr>PowerPoint Presentation</vt:lpstr>
      <vt:lpstr>Question 7</vt:lpstr>
      <vt:lpstr>Convergent Evolution </vt:lpstr>
      <vt:lpstr>PowerPoint Presentation</vt:lpstr>
      <vt:lpstr>Math Grid In</vt:lpstr>
      <vt:lpstr>Short Free Response 1 3 points possible</vt:lpstr>
      <vt:lpstr>Short Free Response 2 4 points possible</vt:lpstr>
      <vt:lpstr>Long Free Response  </vt:lpstr>
    </vt:vector>
  </TitlesOfParts>
  <Company>A+ College Ready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Saturday Study Session 1</dc:title>
  <dc:creator>Robert Summers</dc:creator>
  <cp:lastModifiedBy>Deuel, Maria</cp:lastModifiedBy>
  <cp:revision>157</cp:revision>
  <cp:lastPrinted>2014-12-19T16:03:24Z</cp:lastPrinted>
  <dcterms:created xsi:type="dcterms:W3CDTF">2013-01-02T18:47:43Z</dcterms:created>
  <dcterms:modified xsi:type="dcterms:W3CDTF">2014-12-19T16:09:15Z</dcterms:modified>
</cp:coreProperties>
</file>